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10287000" cx="18288000"/>
  <p:notesSz cx="6858000" cy="9144000"/>
  <p:embeddedFontLst>
    <p:embeddedFont>
      <p:font typeface="Lato"/>
      <p:regular r:id="rId17"/>
      <p:bold r:id="rId18"/>
      <p:italic r:id="rId19"/>
      <p:boldItalic r:id="rId20"/>
    </p:embeddedFont>
    <p:embeddedFont>
      <p:font typeface="Open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25" roundtripDataSignature="AMtx7mj30Fih7OLUkGwnMGtD4l7851eIv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22" Type="http://schemas.openxmlformats.org/officeDocument/2006/relationships/font" Target="fonts/OpenSans-bold.fntdata"/><Relationship Id="rId21" Type="http://schemas.openxmlformats.org/officeDocument/2006/relationships/font" Target="fonts/OpenSans-regular.fntdata"/><Relationship Id="rId24" Type="http://schemas.openxmlformats.org/officeDocument/2006/relationships/font" Target="fonts/OpenSans-boldItalic.fntdata"/><Relationship Id="rId23" Type="http://schemas.openxmlformats.org/officeDocument/2006/relationships/font" Target="fonts/Open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Lato-regular.fntdata"/><Relationship Id="rId16" Type="http://schemas.openxmlformats.org/officeDocument/2006/relationships/slide" Target="slides/slide11.xml"/><Relationship Id="rId19" Type="http://schemas.openxmlformats.org/officeDocument/2006/relationships/font" Target="fonts/Lato-italic.fntdata"/><Relationship Id="rId18" Type="http://schemas.openxmlformats.org/officeDocument/2006/relationships/font" Target="fonts/Lato-bold.fntdata"/></Relationships>
</file>

<file path=ppt/media/image1.gif>
</file>

<file path=ppt/media/image10.jpg>
</file>

<file path=ppt/media/image11.png>
</file>

<file path=ppt/media/image12.png>
</file>

<file path=ppt/media/image2.png>
</file>

<file path=ppt/media/image3.gif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659de187ea_2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659de187ea_2_4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659de187ea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659de187ea_2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659de187ea_1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659de187ea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2"/>
          <p:cNvSpPr txBox="1"/>
          <p:nvPr>
            <p:ph idx="1" type="body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2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ewb.northeurope.cloudapp.azure.com/ewb/" TargetMode="External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-zSFEq_Iw0lKmt8dOGmrTswoNZ__At2D/view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4070480" y="1674054"/>
            <a:ext cx="5073520" cy="7584246"/>
          </a:xfrm>
          <a:prstGeom prst="rect">
            <a:avLst/>
          </a:prstGeom>
          <a:solidFill>
            <a:srgbClr val="2C60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"/>
          <p:cNvSpPr/>
          <p:nvPr/>
        </p:nvSpPr>
        <p:spPr>
          <a:xfrm>
            <a:off x="3425125" y="1028700"/>
            <a:ext cx="1290708" cy="1290708"/>
          </a:xfrm>
          <a:prstGeom prst="rect">
            <a:avLst/>
          </a:prstGeom>
          <a:solidFill>
            <a:srgbClr val="79A2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"/>
          <p:cNvSpPr/>
          <p:nvPr/>
        </p:nvSpPr>
        <p:spPr>
          <a:xfrm>
            <a:off x="2696582" y="1028700"/>
            <a:ext cx="34871" cy="8229600"/>
          </a:xfrm>
          <a:prstGeom prst="rect">
            <a:avLst/>
          </a:prstGeom>
          <a:solidFill>
            <a:srgbClr val="79A2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" name="Google Shape;87;p1"/>
          <p:cNvGrpSpPr/>
          <p:nvPr/>
        </p:nvGrpSpPr>
        <p:grpSpPr>
          <a:xfrm>
            <a:off x="10154305" y="2072439"/>
            <a:ext cx="7104995" cy="6263566"/>
            <a:chOff x="0" y="161925"/>
            <a:chExt cx="9473326" cy="8351421"/>
          </a:xfrm>
        </p:grpSpPr>
        <p:sp>
          <p:nvSpPr>
            <p:cNvPr id="88" name="Google Shape;88;p1"/>
            <p:cNvSpPr txBox="1"/>
            <p:nvPr/>
          </p:nvSpPr>
          <p:spPr>
            <a:xfrm>
              <a:off x="0" y="161925"/>
              <a:ext cx="9473326" cy="55603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0399" u="none" cap="none" strike="noStrike">
                  <a:solidFill>
                    <a:srgbClr val="524C4C"/>
                  </a:solidFill>
                  <a:latin typeface="Lato"/>
                  <a:ea typeface="Lato"/>
                  <a:cs typeface="Lato"/>
                  <a:sym typeface="Lato"/>
                </a:rPr>
                <a:t>Engineers Without Borders</a:t>
              </a:r>
              <a:endParaRPr/>
            </a:p>
          </p:txBody>
        </p:sp>
        <p:sp>
          <p:nvSpPr>
            <p:cNvPr id="89" name="Google Shape;89;p1"/>
            <p:cNvSpPr txBox="1"/>
            <p:nvPr/>
          </p:nvSpPr>
          <p:spPr>
            <a:xfrm>
              <a:off x="0" y="6308888"/>
              <a:ext cx="9473326" cy="12926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996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2500"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l">
                <a:lnSpc>
                  <a:spcPct val="13996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i="1" sz="2500"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marR="0" rtl="0" algn="l">
                <a:lnSpc>
                  <a:spcPct val="13996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800">
                  <a:latin typeface="Lato"/>
                  <a:ea typeface="Lato"/>
                  <a:cs typeface="Lato"/>
                  <a:sym typeface="Lato"/>
                </a:rPr>
                <a:t>Making information accessible</a:t>
              </a:r>
              <a:endParaRPr sz="38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0" y="8462546"/>
              <a:ext cx="7696200" cy="50800"/>
            </a:xfrm>
            <a:prstGeom prst="rect">
              <a:avLst/>
            </a:prstGeom>
            <a:solidFill>
              <a:srgbClr val="524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1"/>
          <p:cNvSpPr txBox="1"/>
          <p:nvPr/>
        </p:nvSpPr>
        <p:spPr>
          <a:xfrm rot="-5400000">
            <a:off x="-2271177" y="4902835"/>
            <a:ext cx="7627697" cy="481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524C4C"/>
                </a:solidFill>
                <a:latin typeface="Open Sans"/>
                <a:ea typeface="Open Sans"/>
                <a:cs typeface="Open Sans"/>
                <a:sym typeface="Open Sans"/>
              </a:rPr>
              <a:t>BIERHAUS SOLUTIONS</a:t>
            </a:r>
            <a:endParaRPr/>
          </a:p>
        </p:txBody>
      </p:sp>
      <p:pic>
        <p:nvPicPr>
          <p:cNvPr id="92" name="Google Shape;92;p1"/>
          <p:cNvPicPr preferRelativeResize="0"/>
          <p:nvPr/>
        </p:nvPicPr>
        <p:blipFill rotWithShape="1">
          <a:blip r:embed="rId3">
            <a:alphaModFix/>
          </a:blip>
          <a:srcRect b="0" l="0" r="47405" t="0"/>
          <a:stretch/>
        </p:blipFill>
        <p:spPr>
          <a:xfrm>
            <a:off x="3810347" y="2110703"/>
            <a:ext cx="4785187" cy="60655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1"/>
          <p:cNvSpPr/>
          <p:nvPr/>
        </p:nvSpPr>
        <p:spPr>
          <a:xfrm>
            <a:off x="0" y="6840724"/>
            <a:ext cx="18288001" cy="3415262"/>
          </a:xfrm>
          <a:prstGeom prst="rect">
            <a:avLst/>
          </a:prstGeom>
          <a:solidFill>
            <a:srgbClr val="2C60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1"/>
          <p:cNvSpPr/>
          <p:nvPr/>
        </p:nvSpPr>
        <p:spPr>
          <a:xfrm>
            <a:off x="4537016" y="3204511"/>
            <a:ext cx="1254960" cy="1254960"/>
          </a:xfrm>
          <a:prstGeom prst="rect">
            <a:avLst/>
          </a:prstGeom>
          <a:solidFill>
            <a:srgbClr val="79A2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1"/>
          <p:cNvSpPr/>
          <p:nvPr/>
        </p:nvSpPr>
        <p:spPr>
          <a:xfrm>
            <a:off x="10317735" y="3204511"/>
            <a:ext cx="1254960" cy="1254960"/>
          </a:xfrm>
          <a:prstGeom prst="rect">
            <a:avLst/>
          </a:prstGeom>
          <a:solidFill>
            <a:srgbClr val="79A2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1"/>
          <p:cNvSpPr/>
          <p:nvPr/>
        </p:nvSpPr>
        <p:spPr>
          <a:xfrm>
            <a:off x="16287370" y="3204511"/>
            <a:ext cx="1254960" cy="1254960"/>
          </a:xfrm>
          <a:prstGeom prst="rect">
            <a:avLst/>
          </a:prstGeom>
          <a:solidFill>
            <a:srgbClr val="79A2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8" name="Google Shape;198;p11"/>
          <p:cNvGrpSpPr/>
          <p:nvPr/>
        </p:nvGrpSpPr>
        <p:grpSpPr>
          <a:xfrm>
            <a:off x="4071821" y="971550"/>
            <a:ext cx="10144356" cy="1332806"/>
            <a:chOff x="0" y="-76200"/>
            <a:chExt cx="13525809" cy="1777074"/>
          </a:xfrm>
        </p:grpSpPr>
        <p:sp>
          <p:nvSpPr>
            <p:cNvPr id="199" name="Google Shape;199;p11"/>
            <p:cNvSpPr txBox="1"/>
            <p:nvPr/>
          </p:nvSpPr>
          <p:spPr>
            <a:xfrm>
              <a:off x="0" y="-76200"/>
              <a:ext cx="13525809" cy="8051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6000" u="none" cap="none" strike="noStrike">
                  <a:solidFill>
                    <a:srgbClr val="524C4C"/>
                  </a:solidFill>
                  <a:latin typeface="Lato"/>
                  <a:ea typeface="Lato"/>
                  <a:cs typeface="Lato"/>
                  <a:sym typeface="Lato"/>
                </a:rPr>
                <a:t>VALUE PROPOSITIONS</a:t>
              </a:r>
              <a:endParaRPr sz="6000"/>
            </a:p>
          </p:txBody>
        </p:sp>
        <p:sp>
          <p:nvSpPr>
            <p:cNvPr id="200" name="Google Shape;200;p11"/>
            <p:cNvSpPr txBox="1"/>
            <p:nvPr/>
          </p:nvSpPr>
          <p:spPr>
            <a:xfrm>
              <a:off x="0" y="1005549"/>
              <a:ext cx="13525809" cy="6953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5001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0" lang="en-US" sz="4500" u="none" cap="none" strike="noStrike">
                  <a:solidFill>
                    <a:srgbClr val="524C4C"/>
                  </a:solidFill>
                  <a:latin typeface="Lato"/>
                  <a:ea typeface="Lato"/>
                  <a:cs typeface="Lato"/>
                  <a:sym typeface="Lato"/>
                </a:rPr>
                <a:t>How are we better?</a:t>
              </a:r>
              <a:endParaRPr sz="4500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01" name="Google Shape;201;p11"/>
          <p:cNvSpPr txBox="1"/>
          <p:nvPr/>
        </p:nvSpPr>
        <p:spPr>
          <a:xfrm>
            <a:off x="1102929" y="8644890"/>
            <a:ext cx="3704306" cy="1057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AVAILABLE OFFLINE</a:t>
            </a:r>
            <a:endParaRPr/>
          </a:p>
        </p:txBody>
      </p:sp>
      <p:sp>
        <p:nvSpPr>
          <p:cNvPr id="202" name="Google Shape;202;p11"/>
          <p:cNvSpPr txBox="1"/>
          <p:nvPr/>
        </p:nvSpPr>
        <p:spPr>
          <a:xfrm>
            <a:off x="6883649" y="8644890"/>
            <a:ext cx="3704306" cy="1057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ORGANISED INFORMATION</a:t>
            </a:r>
            <a:endParaRPr/>
          </a:p>
        </p:txBody>
      </p:sp>
      <p:sp>
        <p:nvSpPr>
          <p:cNvPr id="203" name="Google Shape;203;p11"/>
          <p:cNvSpPr txBox="1"/>
          <p:nvPr/>
        </p:nvSpPr>
        <p:spPr>
          <a:xfrm>
            <a:off x="12853285" y="8644890"/>
            <a:ext cx="3704306" cy="10572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COMMUNITY </a:t>
            </a:r>
            <a:endParaRPr b="1" sz="3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BUILDING</a:t>
            </a:r>
            <a:endParaRPr b="1" sz="3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4" name="Google Shape;204;p11"/>
          <p:cNvPicPr preferRelativeResize="0"/>
          <p:nvPr/>
        </p:nvPicPr>
        <p:blipFill rotWithShape="1">
          <a:blip r:embed="rId3">
            <a:alphaModFix/>
          </a:blip>
          <a:srcRect b="0" l="6942" r="26275" t="4943"/>
          <a:stretch/>
        </p:blipFill>
        <p:spPr>
          <a:xfrm>
            <a:off x="694621" y="3831991"/>
            <a:ext cx="4469874" cy="4432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11"/>
          <p:cNvPicPr preferRelativeResize="0"/>
          <p:nvPr/>
        </p:nvPicPr>
        <p:blipFill rotWithShape="1">
          <a:blip r:embed="rId4">
            <a:alphaModFix/>
          </a:blip>
          <a:srcRect b="0" l="0" r="33866" t="1079"/>
          <a:stretch/>
        </p:blipFill>
        <p:spPr>
          <a:xfrm>
            <a:off x="6514418" y="3831991"/>
            <a:ext cx="4442768" cy="4432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11"/>
          <p:cNvPicPr preferRelativeResize="0"/>
          <p:nvPr/>
        </p:nvPicPr>
        <p:blipFill rotWithShape="1">
          <a:blip r:embed="rId5">
            <a:alphaModFix/>
          </a:blip>
          <a:srcRect b="0" l="32238" r="0" t="310"/>
          <a:stretch/>
        </p:blipFill>
        <p:spPr>
          <a:xfrm>
            <a:off x="12394298" y="3831991"/>
            <a:ext cx="4520553" cy="4432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C604D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Google Shape;211;g659de187ea_2_47"/>
          <p:cNvGrpSpPr/>
          <p:nvPr/>
        </p:nvGrpSpPr>
        <p:grpSpPr>
          <a:xfrm>
            <a:off x="6138598" y="4459403"/>
            <a:ext cx="6010800" cy="1368197"/>
            <a:chOff x="6138598" y="4673541"/>
            <a:chExt cx="6010800" cy="1368197"/>
          </a:xfrm>
        </p:grpSpPr>
        <p:sp>
          <p:nvSpPr>
            <p:cNvPr id="212" name="Google Shape;212;g659de187ea_2_47"/>
            <p:cNvSpPr txBox="1"/>
            <p:nvPr/>
          </p:nvSpPr>
          <p:spPr>
            <a:xfrm>
              <a:off x="6138598" y="4673541"/>
              <a:ext cx="6010800" cy="93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60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THANK YOU</a:t>
              </a:r>
              <a:endParaRPr b="1" sz="6000"/>
            </a:p>
          </p:txBody>
        </p:sp>
        <p:sp>
          <p:nvSpPr>
            <p:cNvPr id="213" name="Google Shape;213;g659de187ea_2_47"/>
            <p:cNvSpPr/>
            <p:nvPr/>
          </p:nvSpPr>
          <p:spPr>
            <a:xfrm rot="5400000">
              <a:off x="9126596" y="3035887"/>
              <a:ext cx="34800" cy="5976900"/>
            </a:xfrm>
            <a:prstGeom prst="rect">
              <a:avLst/>
            </a:prstGeom>
            <a:solidFill>
              <a:srgbClr val="79A2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13437523" y="1028700"/>
            <a:ext cx="3821776" cy="8229600"/>
          </a:xfrm>
          <a:prstGeom prst="rect">
            <a:avLst/>
          </a:prstGeom>
          <a:solidFill>
            <a:srgbClr val="2C60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2"/>
          <p:cNvSpPr/>
          <p:nvPr/>
        </p:nvSpPr>
        <p:spPr>
          <a:xfrm>
            <a:off x="10563266" y="1797432"/>
            <a:ext cx="5748516" cy="6692135"/>
          </a:xfrm>
          <a:custGeom>
            <a:rect b="b" l="l" r="r" t="t"/>
            <a:pathLst>
              <a:path extrusionOk="0" h="8903902" w="7648415">
                <a:moveTo>
                  <a:pt x="0" y="0"/>
                </a:moveTo>
                <a:lnTo>
                  <a:pt x="0" y="8903902"/>
                </a:lnTo>
                <a:lnTo>
                  <a:pt x="7648415" y="8903902"/>
                </a:lnTo>
                <a:lnTo>
                  <a:pt x="7648415" y="0"/>
                </a:lnTo>
                <a:lnTo>
                  <a:pt x="0" y="0"/>
                </a:lnTo>
                <a:close/>
                <a:moveTo>
                  <a:pt x="7587455" y="8842942"/>
                </a:moveTo>
                <a:lnTo>
                  <a:pt x="59690" y="8842942"/>
                </a:lnTo>
                <a:lnTo>
                  <a:pt x="59690" y="59690"/>
                </a:lnTo>
                <a:lnTo>
                  <a:pt x="7587455" y="59690"/>
                </a:lnTo>
                <a:lnTo>
                  <a:pt x="7587455" y="8842942"/>
                </a:lnTo>
                <a:close/>
              </a:path>
            </a:pathLst>
          </a:custGeom>
          <a:solidFill>
            <a:srgbClr val="79A293"/>
          </a:solidFill>
          <a:ln>
            <a:noFill/>
          </a:ln>
        </p:spPr>
      </p:sp>
      <p:sp>
        <p:nvSpPr>
          <p:cNvPr id="99" name="Google Shape;99;p2"/>
          <p:cNvSpPr txBox="1"/>
          <p:nvPr/>
        </p:nvSpPr>
        <p:spPr>
          <a:xfrm>
            <a:off x="1028700" y="3117916"/>
            <a:ext cx="82974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3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9306" u="none" cap="none" strike="noStrike">
                <a:solidFill>
                  <a:srgbClr val="524C4C"/>
                </a:solidFill>
                <a:latin typeface="Lato"/>
                <a:ea typeface="Lato"/>
                <a:cs typeface="Lato"/>
                <a:sym typeface="Lato"/>
              </a:rPr>
              <a:t>50,000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1123251" y="4565950"/>
            <a:ext cx="8202900" cy="5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u="none" cap="none" strike="noStrike">
                <a:solidFill>
                  <a:srgbClr val="524C4C"/>
                </a:solidFill>
                <a:latin typeface="Lato"/>
                <a:ea typeface="Lato"/>
                <a:cs typeface="Lato"/>
                <a:sym typeface="Lato"/>
              </a:rPr>
              <a:t>Boreholes and wells in Africa are in disrepair</a:t>
            </a:r>
            <a:endParaRPr sz="3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1" name="Google Shape;101;p2"/>
          <p:cNvSpPr txBox="1"/>
          <p:nvPr/>
        </p:nvSpPr>
        <p:spPr>
          <a:xfrm>
            <a:off x="1028700" y="1174500"/>
            <a:ext cx="82974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524C4C"/>
                </a:solidFill>
                <a:latin typeface="Lato"/>
                <a:ea typeface="Lato"/>
                <a:cs typeface="Lato"/>
                <a:sym typeface="Lato"/>
              </a:rPr>
              <a:t>DID YOU KNOW?</a:t>
            </a:r>
            <a:endParaRPr b="1" sz="6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2" name="Google Shape;102;p2"/>
          <p:cNvSpPr txBox="1"/>
          <p:nvPr/>
        </p:nvSpPr>
        <p:spPr>
          <a:xfrm>
            <a:off x="1028700" y="6068464"/>
            <a:ext cx="8297416" cy="12591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2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239" u="none" cap="none" strike="noStrike">
                <a:solidFill>
                  <a:srgbClr val="524C4C"/>
                </a:solidFill>
                <a:latin typeface="Lato"/>
                <a:ea typeface="Lato"/>
                <a:cs typeface="Lato"/>
                <a:sym typeface="Lato"/>
              </a:rPr>
              <a:t>$360 million</a:t>
            </a:r>
            <a:endParaRPr/>
          </a:p>
        </p:txBody>
      </p:sp>
      <p:sp>
        <p:nvSpPr>
          <p:cNvPr id="103" name="Google Shape;103;p2"/>
          <p:cNvSpPr txBox="1"/>
          <p:nvPr/>
        </p:nvSpPr>
        <p:spPr>
          <a:xfrm>
            <a:off x="1123251" y="7639575"/>
            <a:ext cx="8297400" cy="28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200" u="none" cap="none" strike="noStrike">
                <a:solidFill>
                  <a:srgbClr val="524C4C"/>
                </a:solidFill>
                <a:latin typeface="Lato"/>
                <a:ea typeface="Lato"/>
                <a:cs typeface="Lato"/>
                <a:sym typeface="Lato"/>
              </a:rPr>
              <a:t>Estimated loss of capital</a:t>
            </a:r>
            <a:endParaRPr sz="3200"/>
          </a:p>
        </p:txBody>
      </p:sp>
      <p:sp>
        <p:nvSpPr>
          <p:cNvPr id="104" name="Google Shape;104;p2"/>
          <p:cNvSpPr txBox="1"/>
          <p:nvPr/>
        </p:nvSpPr>
        <p:spPr>
          <a:xfrm>
            <a:off x="11247326" y="9465140"/>
            <a:ext cx="6011974" cy="2736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6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Source:The International Institute for Environment and Development</a:t>
            </a:r>
            <a:endParaRPr/>
          </a:p>
        </p:txBody>
      </p:sp>
      <p:pic>
        <p:nvPicPr>
          <p:cNvPr id="105" name="Google Shape;105;p2"/>
          <p:cNvPicPr preferRelativeResize="0"/>
          <p:nvPr/>
        </p:nvPicPr>
        <p:blipFill rotWithShape="1">
          <a:blip r:embed="rId3">
            <a:alphaModFix/>
          </a:blip>
          <a:srcRect b="0" l="18529" r="17016" t="0"/>
          <a:stretch/>
        </p:blipFill>
        <p:spPr>
          <a:xfrm>
            <a:off x="11039936" y="2346724"/>
            <a:ext cx="4795176" cy="558097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"/>
          <p:cNvSpPr/>
          <p:nvPr/>
        </p:nvSpPr>
        <p:spPr>
          <a:xfrm>
            <a:off x="1019554" y="2346714"/>
            <a:ext cx="7104900" cy="38100"/>
          </a:xfrm>
          <a:prstGeom prst="rect">
            <a:avLst/>
          </a:prstGeom>
          <a:solidFill>
            <a:srgbClr val="79A2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"/>
          <p:cNvSpPr/>
          <p:nvPr/>
        </p:nvSpPr>
        <p:spPr>
          <a:xfrm>
            <a:off x="2527715" y="1495269"/>
            <a:ext cx="1290708" cy="1290708"/>
          </a:xfrm>
          <a:prstGeom prst="rect">
            <a:avLst/>
          </a:prstGeom>
          <a:solidFill>
            <a:srgbClr val="2C60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"/>
          <p:cNvSpPr/>
          <p:nvPr/>
        </p:nvSpPr>
        <p:spPr>
          <a:xfrm>
            <a:off x="7591956" y="7222639"/>
            <a:ext cx="1290708" cy="1290708"/>
          </a:xfrm>
          <a:prstGeom prst="rect">
            <a:avLst/>
          </a:prstGeom>
          <a:solidFill>
            <a:srgbClr val="79A2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5352" y="2421975"/>
            <a:ext cx="4984075" cy="4984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4" name="Google Shape;114;p3"/>
          <p:cNvGrpSpPr/>
          <p:nvPr/>
        </p:nvGrpSpPr>
        <p:grpSpPr>
          <a:xfrm>
            <a:off x="9500125" y="3090716"/>
            <a:ext cx="7607850" cy="3646584"/>
            <a:chOff x="9527850" y="2603116"/>
            <a:chExt cx="7607850" cy="3646584"/>
          </a:xfrm>
        </p:grpSpPr>
        <p:sp>
          <p:nvSpPr>
            <p:cNvPr id="115" name="Google Shape;115;p3"/>
            <p:cNvSpPr txBox="1"/>
            <p:nvPr/>
          </p:nvSpPr>
          <p:spPr>
            <a:xfrm>
              <a:off x="9566100" y="2603116"/>
              <a:ext cx="7569600" cy="129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b="1" lang="en-US" sz="6000">
                  <a:solidFill>
                    <a:srgbClr val="524C4C"/>
                  </a:solidFill>
                  <a:latin typeface="Lato"/>
                  <a:ea typeface="Lato"/>
                  <a:cs typeface="Lato"/>
                  <a:sym typeface="Lato"/>
                </a:rPr>
                <a:t>PROBLEM</a:t>
              </a:r>
              <a:endParaRPr b="1" sz="6000">
                <a:solidFill>
                  <a:srgbClr val="524C4C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t/>
              </a:r>
              <a:endParaRPr b="1" sz="60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16" name="Google Shape;116;p3"/>
            <p:cNvSpPr txBox="1"/>
            <p:nvPr/>
          </p:nvSpPr>
          <p:spPr>
            <a:xfrm>
              <a:off x="9527850" y="4536400"/>
              <a:ext cx="7375500" cy="171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6000">
                  <a:solidFill>
                    <a:srgbClr val="524C4C"/>
                  </a:solidFill>
                  <a:latin typeface="Lato"/>
                  <a:ea typeface="Lato"/>
                  <a:cs typeface="Lato"/>
                  <a:sym typeface="Lato"/>
                </a:rPr>
                <a:t>Missing information!</a:t>
              </a:r>
              <a:endParaRPr b="1" sz="6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9663154" y="3893714"/>
              <a:ext cx="7104900" cy="38100"/>
            </a:xfrm>
            <a:prstGeom prst="rect">
              <a:avLst/>
            </a:prstGeom>
            <a:solidFill>
              <a:srgbClr val="79A2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59de187ea_2_27"/>
          <p:cNvSpPr/>
          <p:nvPr/>
        </p:nvSpPr>
        <p:spPr>
          <a:xfrm>
            <a:off x="13947627" y="1028700"/>
            <a:ext cx="3311700" cy="8229600"/>
          </a:xfrm>
          <a:prstGeom prst="rect">
            <a:avLst/>
          </a:prstGeom>
          <a:solidFill>
            <a:srgbClr val="2C60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" name="Google Shape;123;g659de187ea_2_27"/>
          <p:cNvGrpSpPr/>
          <p:nvPr/>
        </p:nvGrpSpPr>
        <p:grpSpPr>
          <a:xfrm>
            <a:off x="10905563" y="1329385"/>
            <a:ext cx="3761721" cy="4538181"/>
            <a:chOff x="12625983" y="2412900"/>
            <a:chExt cx="4280520" cy="5498159"/>
          </a:xfrm>
        </p:grpSpPr>
        <p:sp>
          <p:nvSpPr>
            <p:cNvPr id="124" name="Google Shape;124;g659de187ea_2_27"/>
            <p:cNvSpPr/>
            <p:nvPr/>
          </p:nvSpPr>
          <p:spPr>
            <a:xfrm>
              <a:off x="12625983" y="2412900"/>
              <a:ext cx="4280520" cy="5498159"/>
            </a:xfrm>
            <a:custGeom>
              <a:rect b="b" l="l" r="r" t="t"/>
              <a:pathLst>
                <a:path extrusionOk="0" h="8903902" w="6932016">
                  <a:moveTo>
                    <a:pt x="0" y="0"/>
                  </a:moveTo>
                  <a:lnTo>
                    <a:pt x="0" y="8903902"/>
                  </a:lnTo>
                  <a:lnTo>
                    <a:pt x="6932016" y="8903902"/>
                  </a:lnTo>
                  <a:lnTo>
                    <a:pt x="6932016" y="0"/>
                  </a:lnTo>
                  <a:lnTo>
                    <a:pt x="0" y="0"/>
                  </a:lnTo>
                  <a:close/>
                  <a:moveTo>
                    <a:pt x="6871056" y="8842942"/>
                  </a:moveTo>
                  <a:lnTo>
                    <a:pt x="59690" y="8842942"/>
                  </a:lnTo>
                  <a:lnTo>
                    <a:pt x="59690" y="59690"/>
                  </a:lnTo>
                  <a:lnTo>
                    <a:pt x="6871056" y="59690"/>
                  </a:lnTo>
                  <a:lnTo>
                    <a:pt x="6871056" y="8842942"/>
                  </a:lnTo>
                  <a:close/>
                </a:path>
              </a:pathLst>
            </a:custGeom>
            <a:solidFill>
              <a:srgbClr val="79A293"/>
            </a:solidFill>
            <a:ln>
              <a:noFill/>
            </a:ln>
          </p:spPr>
        </p:sp>
        <p:pic>
          <p:nvPicPr>
            <p:cNvPr id="125" name="Google Shape;125;g659de187ea_2_27"/>
            <p:cNvPicPr preferRelativeResize="0"/>
            <p:nvPr/>
          </p:nvPicPr>
          <p:blipFill rotWithShape="1">
            <a:blip r:embed="rId3">
              <a:alphaModFix/>
            </a:blip>
            <a:srcRect b="0" l="29433" r="20551" t="0"/>
            <a:stretch/>
          </p:blipFill>
          <p:spPr>
            <a:xfrm>
              <a:off x="13126270" y="2977350"/>
              <a:ext cx="3280830" cy="43704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6" name="Google Shape;126;g659de187ea_2_27"/>
          <p:cNvGrpSpPr/>
          <p:nvPr/>
        </p:nvGrpSpPr>
        <p:grpSpPr>
          <a:xfrm>
            <a:off x="12560262" y="4075170"/>
            <a:ext cx="3845191" cy="4783399"/>
            <a:chOff x="7961955" y="2412900"/>
            <a:chExt cx="4280520" cy="5498159"/>
          </a:xfrm>
        </p:grpSpPr>
        <p:sp>
          <p:nvSpPr>
            <p:cNvPr id="127" name="Google Shape;127;g659de187ea_2_27"/>
            <p:cNvSpPr/>
            <p:nvPr/>
          </p:nvSpPr>
          <p:spPr>
            <a:xfrm>
              <a:off x="7961955" y="2412900"/>
              <a:ext cx="4280520" cy="5498159"/>
            </a:xfrm>
            <a:custGeom>
              <a:rect b="b" l="l" r="r" t="t"/>
              <a:pathLst>
                <a:path extrusionOk="0" h="8903902" w="6932016">
                  <a:moveTo>
                    <a:pt x="0" y="0"/>
                  </a:moveTo>
                  <a:lnTo>
                    <a:pt x="0" y="8903902"/>
                  </a:lnTo>
                  <a:lnTo>
                    <a:pt x="6932016" y="8903902"/>
                  </a:lnTo>
                  <a:lnTo>
                    <a:pt x="6932016" y="0"/>
                  </a:lnTo>
                  <a:lnTo>
                    <a:pt x="0" y="0"/>
                  </a:lnTo>
                  <a:close/>
                  <a:moveTo>
                    <a:pt x="6871056" y="8842942"/>
                  </a:moveTo>
                  <a:lnTo>
                    <a:pt x="59690" y="8842942"/>
                  </a:lnTo>
                  <a:lnTo>
                    <a:pt x="59690" y="59690"/>
                  </a:lnTo>
                  <a:lnTo>
                    <a:pt x="6871056" y="59690"/>
                  </a:lnTo>
                  <a:lnTo>
                    <a:pt x="6871056" y="8842942"/>
                  </a:lnTo>
                  <a:close/>
                </a:path>
              </a:pathLst>
            </a:custGeom>
            <a:solidFill>
              <a:srgbClr val="79A293"/>
            </a:solidFill>
            <a:ln>
              <a:noFill/>
            </a:ln>
          </p:spPr>
        </p:sp>
        <p:pic>
          <p:nvPicPr>
            <p:cNvPr id="128" name="Google Shape;128;g659de187ea_2_27"/>
            <p:cNvPicPr preferRelativeResize="0"/>
            <p:nvPr/>
          </p:nvPicPr>
          <p:blipFill rotWithShape="1">
            <a:blip r:embed="rId4">
              <a:alphaModFix/>
            </a:blip>
            <a:srcRect b="0" l="24992" r="24992" t="0"/>
            <a:stretch/>
          </p:blipFill>
          <p:spPr>
            <a:xfrm>
              <a:off x="8462243" y="2977350"/>
              <a:ext cx="3280830" cy="437039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9" name="Google Shape;129;g659de187ea_2_27"/>
          <p:cNvSpPr/>
          <p:nvPr/>
        </p:nvSpPr>
        <p:spPr>
          <a:xfrm>
            <a:off x="-676256" y="9436067"/>
            <a:ext cx="3307500" cy="38100"/>
          </a:xfrm>
          <a:prstGeom prst="rect">
            <a:avLst/>
          </a:prstGeom>
          <a:solidFill>
            <a:srgbClr val="79A2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" name="Google Shape;130;g659de187ea_2_27"/>
          <p:cNvGrpSpPr/>
          <p:nvPr/>
        </p:nvGrpSpPr>
        <p:grpSpPr>
          <a:xfrm>
            <a:off x="1237250" y="1673125"/>
            <a:ext cx="8716950" cy="5553475"/>
            <a:chOff x="9527850" y="1215837"/>
            <a:chExt cx="8716950" cy="5553475"/>
          </a:xfrm>
        </p:grpSpPr>
        <p:sp>
          <p:nvSpPr>
            <p:cNvPr id="131" name="Google Shape;131;g659de187ea_2_27"/>
            <p:cNvSpPr txBox="1"/>
            <p:nvPr/>
          </p:nvSpPr>
          <p:spPr>
            <a:xfrm>
              <a:off x="9566100" y="1215837"/>
              <a:ext cx="8678700" cy="267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6000">
                  <a:solidFill>
                    <a:srgbClr val="524C4C"/>
                  </a:solidFill>
                  <a:latin typeface="Lato"/>
                  <a:ea typeface="Lato"/>
                  <a:cs typeface="Lato"/>
                  <a:sym typeface="Lato"/>
                </a:rPr>
                <a:t>EWB’s EXISTING SOLUTIONS</a:t>
              </a:r>
              <a:endParaRPr b="1" sz="6000">
                <a:solidFill>
                  <a:srgbClr val="524C4C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32" name="Google Shape;132;g659de187ea_2_27"/>
            <p:cNvSpPr txBox="1"/>
            <p:nvPr/>
          </p:nvSpPr>
          <p:spPr>
            <a:xfrm>
              <a:off x="9527850" y="4536413"/>
              <a:ext cx="8716800" cy="223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0">
                  <a:solidFill>
                    <a:srgbClr val="524C4C"/>
                  </a:solidFill>
                  <a:latin typeface="Lato"/>
                  <a:ea typeface="Lato"/>
                  <a:cs typeface="Lato"/>
                  <a:sym typeface="Lato"/>
                </a:rPr>
                <a:t>No management system in place</a:t>
              </a:r>
              <a:endParaRPr b="1" sz="6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g659de187ea_2_27"/>
            <p:cNvSpPr/>
            <p:nvPr/>
          </p:nvSpPr>
          <p:spPr>
            <a:xfrm>
              <a:off x="9663154" y="3893714"/>
              <a:ext cx="7104900" cy="38100"/>
            </a:xfrm>
            <a:prstGeom prst="rect">
              <a:avLst/>
            </a:prstGeom>
            <a:solidFill>
              <a:srgbClr val="79A2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"/>
          <p:cNvSpPr/>
          <p:nvPr/>
        </p:nvSpPr>
        <p:spPr>
          <a:xfrm>
            <a:off x="0" y="0"/>
            <a:ext cx="4122177" cy="10287000"/>
          </a:xfrm>
          <a:prstGeom prst="rect">
            <a:avLst/>
          </a:prstGeom>
          <a:solidFill>
            <a:srgbClr val="2C60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5"/>
          <p:cNvSpPr/>
          <p:nvPr/>
        </p:nvSpPr>
        <p:spPr>
          <a:xfrm>
            <a:off x="1028700" y="1597825"/>
            <a:ext cx="6186952" cy="7219348"/>
          </a:xfrm>
          <a:custGeom>
            <a:rect b="b" l="l" r="r" t="t"/>
            <a:pathLst>
              <a:path extrusionOk="0" h="10459335" w="8963609">
                <a:moveTo>
                  <a:pt x="0" y="0"/>
                </a:moveTo>
                <a:lnTo>
                  <a:pt x="0" y="10459335"/>
                </a:lnTo>
                <a:lnTo>
                  <a:pt x="8963609" y="10459335"/>
                </a:lnTo>
                <a:lnTo>
                  <a:pt x="8963609" y="0"/>
                </a:lnTo>
                <a:lnTo>
                  <a:pt x="0" y="0"/>
                </a:lnTo>
                <a:close/>
                <a:moveTo>
                  <a:pt x="8902650" y="10398375"/>
                </a:moveTo>
                <a:lnTo>
                  <a:pt x="59690" y="10398375"/>
                </a:lnTo>
                <a:lnTo>
                  <a:pt x="59690" y="59690"/>
                </a:lnTo>
                <a:lnTo>
                  <a:pt x="8902650" y="59690"/>
                </a:lnTo>
                <a:lnTo>
                  <a:pt x="8902650" y="10398375"/>
                </a:lnTo>
                <a:close/>
              </a:path>
            </a:pathLst>
          </a:custGeom>
          <a:solidFill>
            <a:srgbClr val="79A293"/>
          </a:solidFill>
          <a:ln>
            <a:noFill/>
          </a:ln>
        </p:spPr>
      </p:sp>
      <p:sp>
        <p:nvSpPr>
          <p:cNvPr id="140" name="Google Shape;140;p5"/>
          <p:cNvSpPr txBox="1"/>
          <p:nvPr/>
        </p:nvSpPr>
        <p:spPr>
          <a:xfrm>
            <a:off x="7847925" y="1460825"/>
            <a:ext cx="9670500" cy="53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99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673">
              <a:solidFill>
                <a:srgbClr val="524C4C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5823" lvl="1" marL="771645" marR="0" rtl="0" algn="l">
              <a:lnSpc>
                <a:spcPct val="199015"/>
              </a:lnSpc>
              <a:spcBef>
                <a:spcPts val="0"/>
              </a:spcBef>
              <a:spcAft>
                <a:spcPts val="0"/>
              </a:spcAft>
              <a:buClr>
                <a:srgbClr val="524C4C"/>
              </a:buClr>
              <a:buSzPts val="4673"/>
              <a:buFont typeface="Lato"/>
              <a:buChar char="•"/>
            </a:pPr>
            <a:r>
              <a:rPr lang="en-US" sz="4673">
                <a:solidFill>
                  <a:srgbClr val="524C4C"/>
                </a:solidFill>
                <a:latin typeface="Lato"/>
                <a:ea typeface="Lato"/>
                <a:cs typeface="Lato"/>
                <a:sym typeface="Lato"/>
              </a:rPr>
              <a:t>People don’t know who to contact</a:t>
            </a:r>
            <a:endParaRPr sz="4673">
              <a:solidFill>
                <a:srgbClr val="524C4C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5823" lvl="1" marL="771645" marR="0" rtl="0" algn="l">
              <a:lnSpc>
                <a:spcPct val="199015"/>
              </a:lnSpc>
              <a:spcBef>
                <a:spcPts val="0"/>
              </a:spcBef>
              <a:spcAft>
                <a:spcPts val="0"/>
              </a:spcAft>
              <a:buClr>
                <a:srgbClr val="524C4C"/>
              </a:buClr>
              <a:buSzPts val="4673"/>
              <a:buFont typeface="Lato"/>
              <a:buChar char="•"/>
            </a:pPr>
            <a:r>
              <a:rPr lang="en-US" sz="4673">
                <a:solidFill>
                  <a:srgbClr val="524C4C"/>
                </a:solidFill>
                <a:latin typeface="Lato"/>
                <a:ea typeface="Lato"/>
                <a:cs typeface="Lato"/>
                <a:sym typeface="Lato"/>
              </a:rPr>
              <a:t>Cumbersome process</a:t>
            </a:r>
            <a:endParaRPr sz="4673">
              <a:solidFill>
                <a:srgbClr val="524C4C"/>
              </a:solidFill>
              <a:latin typeface="Lato"/>
              <a:ea typeface="Lato"/>
              <a:cs typeface="Lato"/>
              <a:sym typeface="Lato"/>
            </a:endParaRPr>
          </a:p>
          <a:p>
            <a:pPr indent="-385823" lvl="1" marL="771645" marR="0" rtl="0" algn="l">
              <a:lnSpc>
                <a:spcPct val="199015"/>
              </a:lnSpc>
              <a:spcBef>
                <a:spcPts val="0"/>
              </a:spcBef>
              <a:spcAft>
                <a:spcPts val="0"/>
              </a:spcAft>
              <a:buClr>
                <a:srgbClr val="524C4C"/>
              </a:buClr>
              <a:buSzPts val="4673"/>
              <a:buFont typeface="Lato"/>
              <a:buChar char="•"/>
            </a:pPr>
            <a:r>
              <a:rPr b="0" i="0" lang="en-US" sz="4673" u="none" cap="none" strike="noStrike">
                <a:solidFill>
                  <a:srgbClr val="524C4C"/>
                </a:solidFill>
                <a:latin typeface="Lato"/>
                <a:ea typeface="Lato"/>
                <a:cs typeface="Lato"/>
                <a:sym typeface="Lato"/>
              </a:rPr>
              <a:t>Loss of motivation</a:t>
            </a:r>
            <a:endParaRPr/>
          </a:p>
        </p:txBody>
      </p:sp>
      <p:sp>
        <p:nvSpPr>
          <p:cNvPr id="141" name="Google Shape;141;p5"/>
          <p:cNvSpPr/>
          <p:nvPr/>
        </p:nvSpPr>
        <p:spPr>
          <a:xfrm rot="5400000">
            <a:off x="12895640" y="2295753"/>
            <a:ext cx="40745" cy="9615887"/>
          </a:xfrm>
          <a:prstGeom prst="rect">
            <a:avLst/>
          </a:prstGeom>
          <a:solidFill>
            <a:srgbClr val="79A2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8151" y="2529473"/>
            <a:ext cx="5228050" cy="522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"/>
          <p:cNvSpPr/>
          <p:nvPr/>
        </p:nvSpPr>
        <p:spPr>
          <a:xfrm>
            <a:off x="13947627" y="1028700"/>
            <a:ext cx="3311673" cy="8229600"/>
          </a:xfrm>
          <a:prstGeom prst="rect">
            <a:avLst/>
          </a:prstGeom>
          <a:solidFill>
            <a:srgbClr val="2C60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7"/>
          <p:cNvSpPr txBox="1"/>
          <p:nvPr/>
        </p:nvSpPr>
        <p:spPr>
          <a:xfrm>
            <a:off x="1028700" y="1298400"/>
            <a:ext cx="11608800" cy="11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00" u="none" cap="none" strike="noStrike">
                <a:solidFill>
                  <a:srgbClr val="524C4C"/>
                </a:solidFill>
                <a:latin typeface="Lato"/>
                <a:ea typeface="Lato"/>
                <a:cs typeface="Lato"/>
                <a:sym typeface="Lato"/>
              </a:rPr>
              <a:t>OUR SOLUTION</a:t>
            </a:r>
            <a:endParaRPr sz="6000"/>
          </a:p>
        </p:txBody>
      </p:sp>
      <p:sp>
        <p:nvSpPr>
          <p:cNvPr id="149" name="Google Shape;149;p7"/>
          <p:cNvSpPr/>
          <p:nvPr/>
        </p:nvSpPr>
        <p:spPr>
          <a:xfrm>
            <a:off x="-482156" y="2406392"/>
            <a:ext cx="3307500" cy="38100"/>
          </a:xfrm>
          <a:prstGeom prst="rect">
            <a:avLst/>
          </a:prstGeom>
          <a:solidFill>
            <a:srgbClr val="79A2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0" name="Google Shape;150;p7"/>
          <p:cNvGrpSpPr/>
          <p:nvPr/>
        </p:nvGrpSpPr>
        <p:grpSpPr>
          <a:xfrm>
            <a:off x="3691880" y="3759000"/>
            <a:ext cx="8945436" cy="5499299"/>
            <a:chOff x="7961955" y="2412900"/>
            <a:chExt cx="8945436" cy="5499299"/>
          </a:xfrm>
        </p:grpSpPr>
        <p:sp>
          <p:nvSpPr>
            <p:cNvPr id="151" name="Google Shape;151;p7"/>
            <p:cNvSpPr/>
            <p:nvPr/>
          </p:nvSpPr>
          <p:spPr>
            <a:xfrm>
              <a:off x="12625983" y="2412900"/>
              <a:ext cx="4281407" cy="5499299"/>
            </a:xfrm>
            <a:custGeom>
              <a:rect b="b" l="l" r="r" t="t"/>
              <a:pathLst>
                <a:path extrusionOk="0" h="8903902" w="6932016">
                  <a:moveTo>
                    <a:pt x="0" y="0"/>
                  </a:moveTo>
                  <a:lnTo>
                    <a:pt x="0" y="8903902"/>
                  </a:lnTo>
                  <a:lnTo>
                    <a:pt x="6932016" y="8903902"/>
                  </a:lnTo>
                  <a:lnTo>
                    <a:pt x="6932016" y="0"/>
                  </a:lnTo>
                  <a:lnTo>
                    <a:pt x="0" y="0"/>
                  </a:lnTo>
                  <a:close/>
                  <a:moveTo>
                    <a:pt x="6871056" y="8842942"/>
                  </a:moveTo>
                  <a:lnTo>
                    <a:pt x="59690" y="8842942"/>
                  </a:lnTo>
                  <a:lnTo>
                    <a:pt x="59690" y="59690"/>
                  </a:lnTo>
                  <a:lnTo>
                    <a:pt x="6871056" y="59690"/>
                  </a:lnTo>
                  <a:lnTo>
                    <a:pt x="6871056" y="8842942"/>
                  </a:lnTo>
                  <a:close/>
                </a:path>
              </a:pathLst>
            </a:custGeom>
            <a:solidFill>
              <a:srgbClr val="79A293"/>
            </a:solidFill>
            <a:ln>
              <a:noFill/>
            </a:ln>
          </p:spPr>
        </p:sp>
        <p:sp>
          <p:nvSpPr>
            <p:cNvPr id="152" name="Google Shape;152;p7"/>
            <p:cNvSpPr/>
            <p:nvPr/>
          </p:nvSpPr>
          <p:spPr>
            <a:xfrm>
              <a:off x="7961955" y="2412900"/>
              <a:ext cx="4281407" cy="5499299"/>
            </a:xfrm>
            <a:custGeom>
              <a:rect b="b" l="l" r="r" t="t"/>
              <a:pathLst>
                <a:path extrusionOk="0" h="8903902" w="6932016">
                  <a:moveTo>
                    <a:pt x="0" y="0"/>
                  </a:moveTo>
                  <a:lnTo>
                    <a:pt x="0" y="8903902"/>
                  </a:lnTo>
                  <a:lnTo>
                    <a:pt x="6932016" y="8903902"/>
                  </a:lnTo>
                  <a:lnTo>
                    <a:pt x="6932016" y="0"/>
                  </a:lnTo>
                  <a:lnTo>
                    <a:pt x="0" y="0"/>
                  </a:lnTo>
                  <a:close/>
                  <a:moveTo>
                    <a:pt x="6871056" y="8842942"/>
                  </a:moveTo>
                  <a:lnTo>
                    <a:pt x="59690" y="8842942"/>
                  </a:lnTo>
                  <a:lnTo>
                    <a:pt x="59690" y="59690"/>
                  </a:lnTo>
                  <a:lnTo>
                    <a:pt x="6871056" y="59690"/>
                  </a:lnTo>
                  <a:lnTo>
                    <a:pt x="6871056" y="8842942"/>
                  </a:lnTo>
                  <a:close/>
                </a:path>
              </a:pathLst>
            </a:custGeom>
            <a:solidFill>
              <a:srgbClr val="79A293"/>
            </a:solidFill>
            <a:ln>
              <a:noFill/>
            </a:ln>
          </p:spPr>
        </p:sp>
        <p:pic>
          <p:nvPicPr>
            <p:cNvPr id="153" name="Google Shape;153;p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8805466" y="2740322"/>
              <a:ext cx="2594387" cy="4844457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54" name="Google Shape;154;p7"/>
            <p:cNvGrpSpPr/>
            <p:nvPr/>
          </p:nvGrpSpPr>
          <p:grpSpPr>
            <a:xfrm>
              <a:off x="12706677" y="3957811"/>
              <a:ext cx="4200714" cy="2409479"/>
              <a:chOff x="0" y="0"/>
              <a:chExt cx="7981950" cy="4578350"/>
            </a:xfrm>
          </p:grpSpPr>
          <p:sp>
            <p:nvSpPr>
              <p:cNvPr id="155" name="Google Shape;155;p7"/>
              <p:cNvSpPr/>
              <p:nvPr/>
            </p:nvSpPr>
            <p:spPr>
              <a:xfrm>
                <a:off x="765810" y="21590"/>
                <a:ext cx="6451600" cy="4326890"/>
              </a:xfrm>
              <a:custGeom>
                <a:rect b="b" l="l" r="r" t="t"/>
                <a:pathLst>
                  <a:path extrusionOk="0" h="4326890" w="6451600">
                    <a:moveTo>
                      <a:pt x="6224270" y="0"/>
                    </a:moveTo>
                    <a:lnTo>
                      <a:pt x="226060" y="0"/>
                    </a:lnTo>
                    <a:cubicBezTo>
                      <a:pt x="101600" y="0"/>
                      <a:pt x="0" y="101600"/>
                      <a:pt x="0" y="226060"/>
                    </a:cubicBezTo>
                    <a:lnTo>
                      <a:pt x="0" y="4326890"/>
                    </a:lnTo>
                    <a:lnTo>
                      <a:pt x="6451601" y="4326890"/>
                    </a:lnTo>
                    <a:lnTo>
                      <a:pt x="6451601" y="226060"/>
                    </a:lnTo>
                    <a:cubicBezTo>
                      <a:pt x="6450331" y="101600"/>
                      <a:pt x="6348731" y="0"/>
                      <a:pt x="6224270" y="0"/>
                    </a:cubicBezTo>
                    <a:close/>
                    <a:moveTo>
                      <a:pt x="6252210" y="4043680"/>
                    </a:moveTo>
                    <a:lnTo>
                      <a:pt x="196851" y="4043680"/>
                    </a:lnTo>
                    <a:lnTo>
                      <a:pt x="196851" y="255270"/>
                    </a:lnTo>
                    <a:lnTo>
                      <a:pt x="6252210" y="255270"/>
                    </a:lnTo>
                    <a:lnTo>
                      <a:pt x="6252210" y="404368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7"/>
              <p:cNvSpPr/>
              <p:nvPr/>
            </p:nvSpPr>
            <p:spPr>
              <a:xfrm>
                <a:off x="0" y="0"/>
                <a:ext cx="7981950" cy="4542790"/>
              </a:xfrm>
              <a:custGeom>
                <a:rect b="b" l="l" r="r" t="t"/>
                <a:pathLst>
                  <a:path extrusionOk="0" h="4542790" w="7981950">
                    <a:moveTo>
                      <a:pt x="7239000" y="4348480"/>
                    </a:moveTo>
                    <a:lnTo>
                      <a:pt x="7239000" y="243840"/>
                    </a:lnTo>
                    <a:cubicBezTo>
                      <a:pt x="7239000" y="109220"/>
                      <a:pt x="7129780" y="0"/>
                      <a:pt x="6995160" y="0"/>
                    </a:cubicBezTo>
                    <a:lnTo>
                      <a:pt x="985520" y="0"/>
                    </a:lnTo>
                    <a:cubicBezTo>
                      <a:pt x="852170" y="0"/>
                      <a:pt x="742950" y="109220"/>
                      <a:pt x="742950" y="243840"/>
                    </a:cubicBezTo>
                    <a:lnTo>
                      <a:pt x="742950" y="4349750"/>
                    </a:lnTo>
                    <a:lnTo>
                      <a:pt x="0" y="4349750"/>
                    </a:lnTo>
                    <a:lnTo>
                      <a:pt x="0" y="4447540"/>
                    </a:lnTo>
                    <a:cubicBezTo>
                      <a:pt x="0" y="4500880"/>
                      <a:pt x="43180" y="4542790"/>
                      <a:pt x="95250" y="4542790"/>
                    </a:cubicBezTo>
                    <a:lnTo>
                      <a:pt x="7886700" y="4542790"/>
                    </a:lnTo>
                    <a:cubicBezTo>
                      <a:pt x="7940040" y="4542790"/>
                      <a:pt x="7981950" y="4499610"/>
                      <a:pt x="7981950" y="4447540"/>
                    </a:cubicBezTo>
                    <a:lnTo>
                      <a:pt x="7981950" y="4349750"/>
                    </a:lnTo>
                    <a:lnTo>
                      <a:pt x="7239000" y="4349750"/>
                    </a:lnTo>
                    <a:close/>
                    <a:moveTo>
                      <a:pt x="4519930" y="4348480"/>
                    </a:moveTo>
                    <a:lnTo>
                      <a:pt x="4519930" y="4349750"/>
                    </a:lnTo>
                    <a:cubicBezTo>
                      <a:pt x="4519930" y="4403090"/>
                      <a:pt x="4476750" y="4445000"/>
                      <a:pt x="4424680" y="4445000"/>
                    </a:cubicBezTo>
                    <a:lnTo>
                      <a:pt x="3557270" y="4445000"/>
                    </a:lnTo>
                    <a:cubicBezTo>
                      <a:pt x="3503930" y="4445000"/>
                      <a:pt x="3462020" y="4401820"/>
                      <a:pt x="3462020" y="4349750"/>
                    </a:cubicBezTo>
                    <a:lnTo>
                      <a:pt x="3462020" y="4348480"/>
                    </a:lnTo>
                    <a:lnTo>
                      <a:pt x="765810" y="4348480"/>
                    </a:lnTo>
                    <a:lnTo>
                      <a:pt x="765810" y="247650"/>
                    </a:lnTo>
                    <a:cubicBezTo>
                      <a:pt x="765810" y="123190"/>
                      <a:pt x="867410" y="21590"/>
                      <a:pt x="991870" y="21590"/>
                    </a:cubicBezTo>
                    <a:lnTo>
                      <a:pt x="6990080" y="21590"/>
                    </a:lnTo>
                    <a:cubicBezTo>
                      <a:pt x="7114539" y="21590"/>
                      <a:pt x="7216139" y="123190"/>
                      <a:pt x="7216139" y="247650"/>
                    </a:cubicBezTo>
                    <a:lnTo>
                      <a:pt x="7216139" y="4348480"/>
                    </a:lnTo>
                    <a:lnTo>
                      <a:pt x="4519930" y="4348480"/>
                    </a:lnTo>
                    <a:close/>
                  </a:path>
                </a:pathLst>
              </a:custGeom>
              <a:solidFill>
                <a:srgbClr val="96969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7"/>
              <p:cNvSpPr/>
              <p:nvPr/>
            </p:nvSpPr>
            <p:spPr>
              <a:xfrm>
                <a:off x="3460750" y="4349750"/>
                <a:ext cx="1059180" cy="96520"/>
              </a:xfrm>
              <a:custGeom>
                <a:rect b="b" l="l" r="r" t="t"/>
                <a:pathLst>
                  <a:path extrusionOk="0" h="96520" w="1059180">
                    <a:moveTo>
                      <a:pt x="96520" y="96520"/>
                    </a:moveTo>
                    <a:lnTo>
                      <a:pt x="963930" y="96520"/>
                    </a:lnTo>
                    <a:cubicBezTo>
                      <a:pt x="1017270" y="96520"/>
                      <a:pt x="1059180" y="53340"/>
                      <a:pt x="1059180" y="1270"/>
                    </a:cubicBezTo>
                    <a:lnTo>
                      <a:pt x="1059180" y="0"/>
                    </a:lnTo>
                    <a:lnTo>
                      <a:pt x="0" y="0"/>
                    </a:lnTo>
                    <a:lnTo>
                      <a:pt x="0" y="1270"/>
                    </a:lnTo>
                    <a:cubicBezTo>
                      <a:pt x="0" y="53340"/>
                      <a:pt x="43180" y="96520"/>
                      <a:pt x="96520" y="96520"/>
                    </a:cubicBezTo>
                    <a:close/>
                  </a:path>
                </a:pathLst>
              </a:custGeom>
              <a:solidFill>
                <a:srgbClr val="72717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7"/>
              <p:cNvSpPr/>
              <p:nvPr/>
            </p:nvSpPr>
            <p:spPr>
              <a:xfrm>
                <a:off x="163830" y="4542790"/>
                <a:ext cx="7654290" cy="35560"/>
              </a:xfrm>
              <a:custGeom>
                <a:rect b="b" l="l" r="r" t="t"/>
                <a:pathLst>
                  <a:path extrusionOk="0" h="35560" w="7654290">
                    <a:moveTo>
                      <a:pt x="0" y="0"/>
                    </a:moveTo>
                    <a:cubicBezTo>
                      <a:pt x="0" y="20320"/>
                      <a:pt x="16510" y="35560"/>
                      <a:pt x="35560" y="35560"/>
                    </a:cubicBezTo>
                    <a:lnTo>
                      <a:pt x="7618730" y="35560"/>
                    </a:lnTo>
                    <a:cubicBezTo>
                      <a:pt x="7639050" y="35560"/>
                      <a:pt x="7654290" y="19050"/>
                      <a:pt x="765429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2717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7"/>
              <p:cNvSpPr/>
              <p:nvPr/>
            </p:nvSpPr>
            <p:spPr>
              <a:xfrm>
                <a:off x="962660" y="276860"/>
                <a:ext cx="6055360" cy="3789680"/>
              </a:xfrm>
              <a:custGeom>
                <a:rect b="b" l="l" r="r" t="t"/>
                <a:pathLst>
                  <a:path extrusionOk="0" h="3789680" w="6055360">
                    <a:moveTo>
                      <a:pt x="0" y="0"/>
                    </a:moveTo>
                    <a:lnTo>
                      <a:pt x="6055360" y="0"/>
                    </a:lnTo>
                    <a:lnTo>
                      <a:pt x="6055360" y="3789680"/>
                    </a:lnTo>
                    <a:lnTo>
                      <a:pt x="0" y="3789680"/>
                    </a:lnTo>
                    <a:close/>
                  </a:path>
                </a:pathLst>
              </a:custGeom>
              <a:blipFill rotWithShape="1">
                <a:blip r:embed="rId4">
                  <a:alphaModFix/>
                </a:blip>
                <a:stretch>
                  <a:fillRect b="11177" l="12008" r="12024" t="6046"/>
                </a:stretch>
              </a:blipFill>
              <a:ln>
                <a:noFill/>
              </a:ln>
            </p:spPr>
          </p:sp>
        </p:grpSp>
      </p:grpSp>
      <p:sp>
        <p:nvSpPr>
          <p:cNvPr id="160" name="Google Shape;160;p7"/>
          <p:cNvSpPr txBox="1"/>
          <p:nvPr/>
        </p:nvSpPr>
        <p:spPr>
          <a:xfrm>
            <a:off x="4163250" y="2805900"/>
            <a:ext cx="33117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latin typeface="Calibri"/>
                <a:ea typeface="Calibri"/>
                <a:cs typeface="Calibri"/>
                <a:sym typeface="Calibri"/>
              </a:rPr>
              <a:t>Mobile App</a:t>
            </a:r>
            <a:endParaRPr sz="4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7"/>
          <p:cNvSpPr txBox="1"/>
          <p:nvPr/>
        </p:nvSpPr>
        <p:spPr>
          <a:xfrm>
            <a:off x="8722688" y="2805900"/>
            <a:ext cx="33117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>
                <a:latin typeface="Calibri"/>
                <a:ea typeface="Calibri"/>
                <a:cs typeface="Calibri"/>
                <a:sym typeface="Calibri"/>
              </a:rPr>
              <a:t>Web App</a:t>
            </a:r>
            <a:endParaRPr sz="45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C604D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oogle Shape;166;p10"/>
          <p:cNvGrpSpPr/>
          <p:nvPr/>
        </p:nvGrpSpPr>
        <p:grpSpPr>
          <a:xfrm>
            <a:off x="8662236" y="3989348"/>
            <a:ext cx="8276238" cy="2351167"/>
            <a:chOff x="0" y="57150"/>
            <a:chExt cx="11034985" cy="3134891"/>
          </a:xfrm>
        </p:grpSpPr>
        <p:sp>
          <p:nvSpPr>
            <p:cNvPr id="167" name="Google Shape;167;p10"/>
            <p:cNvSpPr txBox="1"/>
            <p:nvPr/>
          </p:nvSpPr>
          <p:spPr>
            <a:xfrm>
              <a:off x="0" y="57150"/>
              <a:ext cx="11034985" cy="12531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6000" u="none" cap="none" strike="noStrike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Product Demo</a:t>
              </a:r>
              <a:endParaRPr b="1" sz="6000"/>
            </a:p>
          </p:txBody>
        </p:sp>
        <p:sp>
          <p:nvSpPr>
            <p:cNvPr id="168" name="Google Shape;168;p10"/>
            <p:cNvSpPr txBox="1"/>
            <p:nvPr/>
          </p:nvSpPr>
          <p:spPr>
            <a:xfrm>
              <a:off x="0" y="1626182"/>
              <a:ext cx="11034985" cy="6953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5001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500" u="none" cap="none" strike="noStrike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How does the </a:t>
              </a:r>
              <a:r>
                <a:rPr lang="en-US" sz="4500" u="sng" cap="none" strike="noStrike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  <a:hlinkClick r:id="rId3"/>
                </a:rPr>
                <a:t>website</a:t>
              </a:r>
              <a:r>
                <a:rPr lang="en-US" sz="4500" u="none" cap="none" strike="noStrike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 work?</a:t>
              </a:r>
              <a:endParaRPr sz="4500"/>
            </a:p>
          </p:txBody>
        </p:sp>
        <p:sp>
          <p:nvSpPr>
            <p:cNvPr id="169" name="Google Shape;169;p10"/>
            <p:cNvSpPr/>
            <p:nvPr/>
          </p:nvSpPr>
          <p:spPr>
            <a:xfrm rot="5400000">
              <a:off x="5463153" y="-2317607"/>
              <a:ext cx="46495" cy="10972800"/>
            </a:xfrm>
            <a:prstGeom prst="rect">
              <a:avLst/>
            </a:prstGeom>
            <a:solidFill>
              <a:srgbClr val="79A2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" name="Google Shape;170;p10"/>
          <p:cNvGrpSpPr/>
          <p:nvPr/>
        </p:nvGrpSpPr>
        <p:grpSpPr>
          <a:xfrm>
            <a:off x="478050" y="2816701"/>
            <a:ext cx="8187891" cy="4696471"/>
            <a:chOff x="-7" y="0"/>
            <a:chExt cx="7981957" cy="4578350"/>
          </a:xfrm>
        </p:grpSpPr>
        <p:sp>
          <p:nvSpPr>
            <p:cNvPr id="171" name="Google Shape;171;p10"/>
            <p:cNvSpPr/>
            <p:nvPr/>
          </p:nvSpPr>
          <p:spPr>
            <a:xfrm>
              <a:off x="765810" y="21590"/>
              <a:ext cx="6451600" cy="4326890"/>
            </a:xfrm>
            <a:custGeom>
              <a:rect b="b" l="l" r="r" t="t"/>
              <a:pathLst>
                <a:path extrusionOk="0"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0"/>
            <p:cNvSpPr/>
            <p:nvPr/>
          </p:nvSpPr>
          <p:spPr>
            <a:xfrm>
              <a:off x="0" y="0"/>
              <a:ext cx="7981950" cy="4542790"/>
            </a:xfrm>
            <a:custGeom>
              <a:rect b="b" l="l" r="r" t="t"/>
              <a:pathLst>
                <a:path extrusionOk="0"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0"/>
            <p:cNvSpPr/>
            <p:nvPr/>
          </p:nvSpPr>
          <p:spPr>
            <a:xfrm>
              <a:off x="3460750" y="4349750"/>
              <a:ext cx="1059180" cy="96520"/>
            </a:xfrm>
            <a:custGeom>
              <a:rect b="b" l="l" r="r" t="t"/>
              <a:pathLst>
                <a:path extrusionOk="0"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7271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0"/>
            <p:cNvSpPr/>
            <p:nvPr/>
          </p:nvSpPr>
          <p:spPr>
            <a:xfrm>
              <a:off x="163830" y="4542790"/>
              <a:ext cx="7654290" cy="35560"/>
            </a:xfrm>
            <a:custGeom>
              <a:rect b="b" l="l" r="r" t="t"/>
              <a:pathLst>
                <a:path extrusionOk="0"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271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0"/>
            <p:cNvSpPr/>
            <p:nvPr/>
          </p:nvSpPr>
          <p:spPr>
            <a:xfrm>
              <a:off x="-7" y="2327"/>
              <a:ext cx="7917383" cy="4538142"/>
            </a:xfrm>
            <a:custGeom>
              <a:rect b="b" l="l" r="r" t="t"/>
              <a:pathLst>
                <a:path extrusionOk="0"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11177" l="12008" r="12024" t="6046"/>
              </a:stretch>
            </a:blipFill>
            <a:ln>
              <a:noFill/>
            </a:ln>
          </p:spPr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80;p8"/>
          <p:cNvGrpSpPr/>
          <p:nvPr/>
        </p:nvGrpSpPr>
        <p:grpSpPr>
          <a:xfrm>
            <a:off x="8662236" y="3989348"/>
            <a:ext cx="8276238" cy="2351167"/>
            <a:chOff x="0" y="57150"/>
            <a:chExt cx="11034985" cy="3134891"/>
          </a:xfrm>
        </p:grpSpPr>
        <p:sp>
          <p:nvSpPr>
            <p:cNvPr id="181" name="Google Shape;181;p8"/>
            <p:cNvSpPr txBox="1"/>
            <p:nvPr/>
          </p:nvSpPr>
          <p:spPr>
            <a:xfrm>
              <a:off x="0" y="57150"/>
              <a:ext cx="11034985" cy="125318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6000" u="none" cap="none" strike="noStrike">
                  <a:solidFill>
                    <a:srgbClr val="524C4C"/>
                  </a:solidFill>
                  <a:latin typeface="Lato"/>
                  <a:ea typeface="Lato"/>
                  <a:cs typeface="Lato"/>
                  <a:sym typeface="Lato"/>
                </a:rPr>
                <a:t>Product Demo</a:t>
              </a:r>
              <a:endParaRPr b="1" sz="60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82" name="Google Shape;182;p8"/>
            <p:cNvSpPr txBox="1"/>
            <p:nvPr/>
          </p:nvSpPr>
          <p:spPr>
            <a:xfrm>
              <a:off x="0" y="1626182"/>
              <a:ext cx="11034985" cy="6953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5001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lang="en-US" sz="4500" u="none" cap="none" strike="noStrike">
                  <a:solidFill>
                    <a:srgbClr val="524C4C"/>
                  </a:solidFill>
                  <a:latin typeface="Lato"/>
                  <a:ea typeface="Lato"/>
                  <a:cs typeface="Lato"/>
                  <a:sym typeface="Lato"/>
                </a:rPr>
                <a:t>How does the app work?</a:t>
              </a:r>
              <a:endParaRPr sz="4500"/>
            </a:p>
          </p:txBody>
        </p:sp>
        <p:sp>
          <p:nvSpPr>
            <p:cNvPr id="183" name="Google Shape;183;p8"/>
            <p:cNvSpPr/>
            <p:nvPr/>
          </p:nvSpPr>
          <p:spPr>
            <a:xfrm rot="5400000">
              <a:off x="5463153" y="-2317607"/>
              <a:ext cx="46495" cy="10972800"/>
            </a:xfrm>
            <a:prstGeom prst="rect">
              <a:avLst/>
            </a:prstGeom>
            <a:solidFill>
              <a:srgbClr val="524C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84" name="Google Shape;184;p8"/>
          <p:cNvPicPr preferRelativeResize="0"/>
          <p:nvPr/>
        </p:nvPicPr>
        <p:blipFill rotWithShape="1">
          <a:blip r:embed="rId3">
            <a:alphaModFix/>
          </a:blip>
          <a:srcRect b="0" l="3829" r="0" t="1218"/>
          <a:stretch/>
        </p:blipFill>
        <p:spPr>
          <a:xfrm>
            <a:off x="2348030" y="1090972"/>
            <a:ext cx="4258299" cy="8167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g659de187ea_1_2" title="Trial_final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6100" y="647425"/>
            <a:ext cx="16435800" cy="899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